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72" r:id="rId5"/>
    <p:sldId id="273" r:id="rId6"/>
    <p:sldId id="274" r:id="rId7"/>
    <p:sldId id="275" r:id="rId8"/>
    <p:sldId id="276" r:id="rId9"/>
    <p:sldId id="277" r:id="rId10"/>
    <p:sldId id="279" r:id="rId11"/>
    <p:sldId id="280" r:id="rId12"/>
    <p:sldId id="281" r:id="rId13"/>
    <p:sldId id="282" r:id="rId14"/>
    <p:sldId id="283" r:id="rId15"/>
    <p:sldId id="28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85" autoAdjust="0"/>
    <p:restoredTop sz="94660"/>
  </p:normalViewPr>
  <p:slideViewPr>
    <p:cSldViewPr>
      <p:cViewPr varScale="1">
        <p:scale>
          <a:sx n="68" d="100"/>
          <a:sy n="68" d="100"/>
        </p:scale>
        <p:origin x="-133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04A47884-E1E3-471A-9C4A-7289DF5FDBE5}" type="datetimeFigureOut">
              <a:rPr lang="en-US" smtClean="0"/>
              <a:pPr/>
              <a:t>15/11/2017</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1F270B0-7B7C-4466-85A0-078C83C447F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04A47884-E1E3-471A-9C4A-7289DF5FDBE5}" type="datetimeFigureOut">
              <a:rPr lang="en-US" smtClean="0"/>
              <a:pPr/>
              <a:t>15/11/2017</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1F270B0-7B7C-4466-85A0-078C83C447F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04A47884-E1E3-471A-9C4A-7289DF5FDBE5}" type="datetimeFigureOut">
              <a:rPr lang="en-US" smtClean="0"/>
              <a:pPr/>
              <a:t>15/11/2017</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F270B0-7B7C-4466-85A0-078C83C447FF}"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A47884-E1E3-471A-9C4A-7289DF5FDBE5}" type="datetimeFigureOut">
              <a:rPr lang="en-US" smtClean="0"/>
              <a:pPr/>
              <a:t>15/11/2017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F270B0-7B7C-4466-85A0-078C83C447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04A47884-E1E3-471A-9C4A-7289DF5FDBE5}" type="datetimeFigureOut">
              <a:rPr lang="en-US" smtClean="0"/>
              <a:pPr/>
              <a:t>15/11/2017</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1F270B0-7B7C-4466-85A0-078C83C447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04A47884-E1E3-471A-9C4A-7289DF5FDBE5}" type="datetimeFigureOut">
              <a:rPr lang="en-US" smtClean="0"/>
              <a:pPr/>
              <a:t>15/11/2017</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1F270B0-7B7C-4466-85A0-078C83C447F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1524000"/>
            <a:ext cx="6248400" cy="2868168"/>
          </a:xfrm>
        </p:spPr>
        <p:txBody>
          <a:bodyPr/>
          <a:lstStyle/>
          <a:p>
            <a:pPr algn="ctr"/>
            <a:r>
              <a:rPr lang="en-US" sz="4800" dirty="0" smtClean="0">
                <a:solidFill>
                  <a:srgbClr val="FFC000"/>
                </a:solidFill>
              </a:rPr>
              <a:t>Management of Long term International financing </a:t>
            </a:r>
            <a:endParaRPr lang="en-US" sz="4800" dirty="0">
              <a:solidFill>
                <a:srgbClr val="FFC000"/>
              </a:solidFill>
            </a:endParaRPr>
          </a:p>
        </p:txBody>
      </p:sp>
      <p:sp>
        <p:nvSpPr>
          <p:cNvPr id="3" name="Subtitle 2"/>
          <p:cNvSpPr>
            <a:spLocks noGrp="1"/>
          </p:cNvSpPr>
          <p:nvPr>
            <p:ph type="subTitle" idx="1"/>
          </p:nvPr>
        </p:nvSpPr>
        <p:spPr>
          <a:xfrm>
            <a:off x="4114800" y="609600"/>
            <a:ext cx="3048000" cy="609600"/>
          </a:xfrm>
        </p:spPr>
        <p:txBody>
          <a:bodyPr>
            <a:normAutofit/>
          </a:bodyPr>
          <a:lstStyle/>
          <a:p>
            <a:pPr algn="ctr"/>
            <a:r>
              <a:rPr lang="en-US" sz="2800" b="1" dirty="0" smtClean="0"/>
              <a:t>UNIT 6</a:t>
            </a:r>
            <a:endParaRPr lang="en-US" sz="28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990600"/>
          </a:xfrm>
        </p:spPr>
        <p:txBody>
          <a:bodyPr>
            <a:normAutofit/>
          </a:bodyPr>
          <a:lstStyle/>
          <a:p>
            <a:pPr algn="ctr"/>
            <a:r>
              <a:rPr lang="en-US" sz="3200" dirty="0" smtClean="0">
                <a:solidFill>
                  <a:schemeClr val="accent1">
                    <a:lumMod val="50000"/>
                  </a:schemeClr>
                </a:solidFill>
              </a:rPr>
              <a:t>Raising the long term funds in international market</a:t>
            </a:r>
          </a:p>
        </p:txBody>
      </p:sp>
      <p:sp>
        <p:nvSpPr>
          <p:cNvPr id="3" name="Content Placeholder 2"/>
          <p:cNvSpPr>
            <a:spLocks noGrp="1"/>
          </p:cNvSpPr>
          <p:nvPr>
            <p:ph idx="1"/>
          </p:nvPr>
        </p:nvSpPr>
        <p:spPr>
          <a:xfrm>
            <a:off x="304800" y="1447800"/>
            <a:ext cx="7772400" cy="5007936"/>
          </a:xfrm>
        </p:spPr>
        <p:txBody>
          <a:bodyPr/>
          <a:lstStyle/>
          <a:p>
            <a:pPr algn="just">
              <a:lnSpc>
                <a:spcPct val="150000"/>
              </a:lnSpc>
            </a:pPr>
            <a:r>
              <a:rPr lang="en-US" b="1" dirty="0" smtClean="0"/>
              <a:t>Euro Issues: </a:t>
            </a:r>
            <a:r>
              <a:rPr lang="en-US" dirty="0" smtClean="0"/>
              <a:t>Euro issues from Indian perspective is a method or mode by which Indian companies raise funds outside India in foreign currency. The word euro denotes that the issue is a security which are listed in European stock exchange for which the subscription to the issue can come from any part of the world.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noAutofit/>
          </a:bodyPr>
          <a:lstStyle/>
          <a:p>
            <a:pPr algn="ctr"/>
            <a:r>
              <a:rPr lang="en-US" sz="3200" dirty="0" smtClean="0">
                <a:solidFill>
                  <a:schemeClr val="accent1">
                    <a:lumMod val="50000"/>
                  </a:schemeClr>
                </a:solidFill>
              </a:rPr>
              <a:t>Raising the long term funds in international market</a:t>
            </a:r>
          </a:p>
        </p:txBody>
      </p:sp>
      <p:sp>
        <p:nvSpPr>
          <p:cNvPr id="3" name="Content Placeholder 2"/>
          <p:cNvSpPr>
            <a:spLocks noGrp="1"/>
          </p:cNvSpPr>
          <p:nvPr>
            <p:ph idx="1"/>
          </p:nvPr>
        </p:nvSpPr>
        <p:spPr>
          <a:xfrm>
            <a:off x="457200" y="1295400"/>
            <a:ext cx="7620000" cy="5160336"/>
          </a:xfrm>
        </p:spPr>
        <p:txBody>
          <a:bodyPr>
            <a:normAutofit fontScale="92500" lnSpcReduction="10000"/>
          </a:bodyPr>
          <a:lstStyle/>
          <a:p>
            <a:pPr algn="just">
              <a:lnSpc>
                <a:spcPct val="150000"/>
              </a:lnSpc>
            </a:pPr>
            <a:r>
              <a:rPr lang="en-US" sz="2400" b="1" dirty="0" smtClean="0"/>
              <a:t>Depository Receipts: </a:t>
            </a:r>
            <a:r>
              <a:rPr lang="en-US" sz="2400" dirty="0" smtClean="0"/>
              <a:t>Depository receipts are basically negotiable certificates denominated in US Dollars those represent a non-US company’s publicly traded local currency (INR in India) equity shares.</a:t>
            </a:r>
          </a:p>
          <a:p>
            <a:pPr algn="just">
              <a:lnSpc>
                <a:spcPct val="150000"/>
              </a:lnSpc>
            </a:pPr>
            <a:r>
              <a:rPr lang="en-US" sz="2400" dirty="0" smtClean="0"/>
              <a:t>DRs are created when the local currency shares of an Indian Company are delivered to the depository's local custodian bank, against which the depository bank issues DRs in US dollars. These DRs may trade freely in the overseas markets like any other dollar denominated security, either on a stock exchange or OTC market.</a:t>
            </a:r>
            <a:endParaRPr lang="en-US" sz="2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normAutofit/>
          </a:bodyPr>
          <a:lstStyle/>
          <a:p>
            <a:r>
              <a:rPr lang="en-US" sz="3200" dirty="0" smtClean="0">
                <a:solidFill>
                  <a:schemeClr val="accent1">
                    <a:lumMod val="50000"/>
                  </a:schemeClr>
                </a:solidFill>
              </a:rPr>
              <a:t>GDR ( Global Depository receipts)</a:t>
            </a:r>
          </a:p>
        </p:txBody>
      </p:sp>
      <p:sp>
        <p:nvSpPr>
          <p:cNvPr id="3" name="Content Placeholder 2"/>
          <p:cNvSpPr>
            <a:spLocks noGrp="1"/>
          </p:cNvSpPr>
          <p:nvPr>
            <p:ph idx="1"/>
          </p:nvPr>
        </p:nvSpPr>
        <p:spPr>
          <a:xfrm>
            <a:off x="304800" y="1143000"/>
            <a:ext cx="7772400" cy="5562600"/>
          </a:xfrm>
        </p:spPr>
        <p:txBody>
          <a:bodyPr>
            <a:normAutofit fontScale="92500" lnSpcReduction="10000"/>
          </a:bodyPr>
          <a:lstStyle/>
          <a:p>
            <a:pPr algn="just">
              <a:lnSpc>
                <a:spcPct val="135000"/>
              </a:lnSpc>
              <a:spcAft>
                <a:spcPts val="600"/>
              </a:spcAft>
            </a:pPr>
            <a:r>
              <a:rPr lang="en-US" sz="2400" dirty="0" smtClean="0"/>
              <a:t>GDR is a security issued abroad and is listed and traded on a foreign stock exchange (European and other foreign exchanges) other than American stock exchanges.</a:t>
            </a:r>
          </a:p>
          <a:p>
            <a:pPr algn="just">
              <a:lnSpc>
                <a:spcPct val="135000"/>
              </a:lnSpc>
              <a:spcAft>
                <a:spcPts val="600"/>
              </a:spcAft>
            </a:pPr>
            <a:r>
              <a:rPr lang="en-US" sz="2400" dirty="0" smtClean="0"/>
              <a:t>The issuing company (say Indian) issues ordinary shares as per the scheme and delivers the physical possession of ordinary shares to domestic custodian bank which in turn registers those in the name of overseas depository bank.</a:t>
            </a:r>
          </a:p>
          <a:p>
            <a:pPr algn="just">
              <a:lnSpc>
                <a:spcPct val="135000"/>
              </a:lnSpc>
              <a:spcAft>
                <a:spcPts val="600"/>
              </a:spcAft>
            </a:pPr>
            <a:r>
              <a:rPr lang="en-US" sz="2400" dirty="0" smtClean="0"/>
              <a:t>The shares are issued by a company (say Indian) to an intermediary called the overseas depository bank in whose name, the shares are registered but held physically with the domestic custodian bank in country of issuing company.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543800" cy="685800"/>
          </a:xfrm>
        </p:spPr>
        <p:txBody>
          <a:bodyPr>
            <a:normAutofit fontScale="90000"/>
          </a:bodyPr>
          <a:lstStyle/>
          <a:p>
            <a:r>
              <a:rPr lang="en-US" sz="3200" dirty="0" smtClean="0">
                <a:solidFill>
                  <a:schemeClr val="accent1">
                    <a:lumMod val="50000"/>
                  </a:schemeClr>
                </a:solidFill>
              </a:rPr>
              <a:t>ADR ( American Depository receipts)</a:t>
            </a:r>
          </a:p>
        </p:txBody>
      </p:sp>
      <p:sp>
        <p:nvSpPr>
          <p:cNvPr id="3" name="Content Placeholder 2"/>
          <p:cNvSpPr>
            <a:spLocks noGrp="1"/>
          </p:cNvSpPr>
          <p:nvPr>
            <p:ph idx="1"/>
          </p:nvPr>
        </p:nvSpPr>
        <p:spPr>
          <a:xfrm>
            <a:off x="304800" y="1143000"/>
            <a:ext cx="7772400" cy="5562600"/>
          </a:xfrm>
        </p:spPr>
        <p:txBody>
          <a:bodyPr>
            <a:normAutofit/>
          </a:bodyPr>
          <a:lstStyle/>
          <a:p>
            <a:pPr algn="just">
              <a:lnSpc>
                <a:spcPct val="135000"/>
              </a:lnSpc>
              <a:spcAft>
                <a:spcPts val="600"/>
              </a:spcAft>
            </a:pPr>
            <a:r>
              <a:rPr lang="en-US" sz="2400" dirty="0" smtClean="0"/>
              <a:t>ADR's are depository receipts issued in United States of America (USA) in accordance with the provisions of Securities and Exchange Commission.</a:t>
            </a:r>
          </a:p>
          <a:p>
            <a:pPr algn="just">
              <a:lnSpc>
                <a:spcPct val="145000"/>
              </a:lnSpc>
              <a:spcAft>
                <a:spcPts val="600"/>
              </a:spcAft>
            </a:pPr>
            <a:r>
              <a:rPr lang="en-US" sz="2400" dirty="0" smtClean="0"/>
              <a:t>ADRs are US dollar denominated negotiable instruments issued in the US by a depository bank, representing ownership in non-US securities (underlying ordinary shares). </a:t>
            </a:r>
          </a:p>
          <a:p>
            <a:pPr algn="just">
              <a:lnSpc>
                <a:spcPct val="145000"/>
              </a:lnSpc>
              <a:spcAft>
                <a:spcPts val="600"/>
              </a:spcAft>
            </a:pPr>
            <a:r>
              <a:rPr lang="en-US" sz="2400" dirty="0" smtClean="0"/>
              <a:t>ADRs can be listed on New York Stock Exchange, American Stock Exchange or NASDAQ.</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685800"/>
          </a:xfrm>
        </p:spPr>
        <p:txBody>
          <a:bodyPr>
            <a:normAutofit fontScale="90000"/>
          </a:bodyPr>
          <a:lstStyle/>
          <a:p>
            <a:r>
              <a:rPr lang="en-US" sz="3200" dirty="0" smtClean="0">
                <a:solidFill>
                  <a:schemeClr val="accent1">
                    <a:lumMod val="50000"/>
                  </a:schemeClr>
                </a:solidFill>
              </a:rPr>
              <a:t>ADR ( American Depository receipts)</a:t>
            </a:r>
          </a:p>
        </p:txBody>
      </p:sp>
      <p:sp>
        <p:nvSpPr>
          <p:cNvPr id="3" name="Content Placeholder 2"/>
          <p:cNvSpPr>
            <a:spLocks noGrp="1"/>
          </p:cNvSpPr>
          <p:nvPr>
            <p:ph idx="1"/>
          </p:nvPr>
        </p:nvSpPr>
        <p:spPr>
          <a:xfrm>
            <a:off x="152400" y="914400"/>
            <a:ext cx="8001000" cy="5791200"/>
          </a:xfrm>
        </p:spPr>
        <p:txBody>
          <a:bodyPr>
            <a:normAutofit fontScale="92500" lnSpcReduction="10000"/>
          </a:bodyPr>
          <a:lstStyle/>
          <a:p>
            <a:pPr algn="just">
              <a:lnSpc>
                <a:spcPct val="125000"/>
              </a:lnSpc>
              <a:spcAft>
                <a:spcPts val="600"/>
              </a:spcAft>
            </a:pPr>
            <a:r>
              <a:rPr lang="en-US" sz="2100" dirty="0" smtClean="0"/>
              <a:t>There are three different types of ADR issues: </a:t>
            </a:r>
          </a:p>
          <a:p>
            <a:pPr lvl="1" algn="just">
              <a:lnSpc>
                <a:spcPct val="125000"/>
              </a:lnSpc>
              <a:spcBef>
                <a:spcPts val="600"/>
              </a:spcBef>
              <a:spcAft>
                <a:spcPts val="600"/>
              </a:spcAft>
            </a:pPr>
            <a:r>
              <a:rPr lang="en-US" sz="2100" b="1" dirty="0" smtClean="0">
                <a:solidFill>
                  <a:srgbClr val="FF0000"/>
                </a:solidFill>
              </a:rPr>
              <a:t>Level 1: </a:t>
            </a:r>
            <a:r>
              <a:rPr lang="en-US" sz="2100" dirty="0" smtClean="0">
                <a:solidFill>
                  <a:schemeClr val="tx1"/>
                </a:solidFill>
              </a:rPr>
              <a:t>This is the most basic type of ADR where foreign companies either don't qualify or don't wish to have their ADR listed on an exchange. Level 1 ADRs are found on the OTC market and are an easy and inexpensive way to gauge interest for its securities in North America. Level 1 ADRs also have the loosest requirements from the SEC. </a:t>
            </a:r>
          </a:p>
          <a:p>
            <a:pPr lvl="1" algn="just">
              <a:lnSpc>
                <a:spcPct val="125000"/>
              </a:lnSpc>
              <a:spcBef>
                <a:spcPts val="600"/>
              </a:spcBef>
              <a:spcAft>
                <a:spcPts val="600"/>
              </a:spcAft>
            </a:pPr>
            <a:r>
              <a:rPr lang="en-US" sz="2100" b="1" dirty="0" smtClean="0">
                <a:solidFill>
                  <a:srgbClr val="FF0000"/>
                </a:solidFill>
              </a:rPr>
              <a:t>Level 2: </a:t>
            </a:r>
            <a:r>
              <a:rPr lang="en-US" sz="2100" dirty="0" smtClean="0">
                <a:solidFill>
                  <a:schemeClr val="tx1"/>
                </a:solidFill>
              </a:rPr>
              <a:t>This type of ADR is listed on an exchange or quoted on NASDAQ. These ADRs have slightly more rigorous requirements from the SEC but they also get higher visibility and trading volume. </a:t>
            </a:r>
          </a:p>
          <a:p>
            <a:pPr lvl="1" algn="just">
              <a:lnSpc>
                <a:spcPct val="125000"/>
              </a:lnSpc>
              <a:spcBef>
                <a:spcPts val="600"/>
              </a:spcBef>
              <a:spcAft>
                <a:spcPts val="600"/>
              </a:spcAft>
            </a:pPr>
            <a:r>
              <a:rPr lang="en-US" sz="2100" b="1" dirty="0" smtClean="0">
                <a:solidFill>
                  <a:srgbClr val="FF0000"/>
                </a:solidFill>
              </a:rPr>
              <a:t>Level 3: </a:t>
            </a:r>
            <a:r>
              <a:rPr lang="en-US" sz="2100" dirty="0" smtClean="0">
                <a:solidFill>
                  <a:schemeClr val="tx1"/>
                </a:solidFill>
              </a:rPr>
              <a:t>The most prestigious of the three, this is when an issuer floats a public offering of ADRs on a U.S. exchange. Level 3 ADRs are able to raise capital at low cost and gain substantial visibility in the U.S. financial markets. </a:t>
            </a:r>
            <a:endParaRPr lang="en-US" sz="21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normAutofit/>
          </a:bodyPr>
          <a:lstStyle/>
          <a:p>
            <a:pPr algn="ctr"/>
            <a:r>
              <a:rPr lang="en-US" sz="2900" dirty="0" smtClean="0">
                <a:solidFill>
                  <a:schemeClr val="accent1">
                    <a:lumMod val="50000"/>
                  </a:schemeClr>
                </a:solidFill>
              </a:rPr>
              <a:t>Issuing mechanism of </a:t>
            </a:r>
            <a:r>
              <a:rPr lang="en-US" sz="2900" dirty="0" err="1" smtClean="0">
                <a:solidFill>
                  <a:schemeClr val="accent1">
                    <a:lumMod val="50000"/>
                  </a:schemeClr>
                </a:solidFill>
              </a:rPr>
              <a:t>adr</a:t>
            </a:r>
            <a:r>
              <a:rPr lang="en-US" sz="2900" dirty="0" smtClean="0">
                <a:solidFill>
                  <a:schemeClr val="accent1">
                    <a:lumMod val="50000"/>
                  </a:schemeClr>
                </a:solidFill>
              </a:rPr>
              <a:t>/</a:t>
            </a:r>
            <a:r>
              <a:rPr lang="en-US" sz="2900" dirty="0" err="1" smtClean="0">
                <a:solidFill>
                  <a:schemeClr val="accent1">
                    <a:lumMod val="50000"/>
                  </a:schemeClr>
                </a:solidFill>
              </a:rPr>
              <a:t>gdr</a:t>
            </a:r>
            <a:endParaRPr lang="en-US" sz="2900" dirty="0" smtClean="0">
              <a:solidFill>
                <a:schemeClr val="accent1">
                  <a:lumMod val="50000"/>
                </a:schemeClr>
              </a:solidFill>
            </a:endParaRPr>
          </a:p>
        </p:txBody>
      </p:sp>
      <p:grpSp>
        <p:nvGrpSpPr>
          <p:cNvPr id="22" name="Group 21"/>
          <p:cNvGrpSpPr/>
          <p:nvPr/>
        </p:nvGrpSpPr>
        <p:grpSpPr>
          <a:xfrm>
            <a:off x="152400" y="1295400"/>
            <a:ext cx="7391400" cy="5398532"/>
            <a:chOff x="152400" y="1295400"/>
            <a:chExt cx="7391400" cy="5398532"/>
          </a:xfrm>
        </p:grpSpPr>
        <p:sp>
          <p:nvSpPr>
            <p:cNvPr id="4" name="Rounded Rectangle 3"/>
            <p:cNvSpPr/>
            <p:nvPr/>
          </p:nvSpPr>
          <p:spPr>
            <a:xfrm>
              <a:off x="838200" y="1524000"/>
              <a:ext cx="2286000" cy="7620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Issuer Company (Say Indian)</a:t>
              </a:r>
              <a:endParaRPr lang="en-US" dirty="0">
                <a:solidFill>
                  <a:schemeClr val="tx1"/>
                </a:solidFill>
              </a:endParaRPr>
            </a:p>
          </p:txBody>
        </p:sp>
        <p:sp>
          <p:nvSpPr>
            <p:cNvPr id="5" name="Rounded Rectangle 4"/>
            <p:cNvSpPr/>
            <p:nvPr/>
          </p:nvSpPr>
          <p:spPr>
            <a:xfrm>
              <a:off x="5257800" y="1600200"/>
              <a:ext cx="2286000" cy="6858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Domestic Custodian</a:t>
              </a:r>
              <a:endParaRPr lang="en-US" dirty="0">
                <a:solidFill>
                  <a:schemeClr val="tx1"/>
                </a:solidFill>
              </a:endParaRPr>
            </a:p>
          </p:txBody>
        </p:sp>
        <p:sp>
          <p:nvSpPr>
            <p:cNvPr id="6" name="Rounded Rectangle 5"/>
            <p:cNvSpPr/>
            <p:nvPr/>
          </p:nvSpPr>
          <p:spPr>
            <a:xfrm>
              <a:off x="838200" y="3810000"/>
              <a:ext cx="2286000" cy="6096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Overseas Depository</a:t>
              </a:r>
              <a:endParaRPr lang="en-US" dirty="0">
                <a:solidFill>
                  <a:schemeClr val="tx1"/>
                </a:solidFill>
              </a:endParaRPr>
            </a:p>
          </p:txBody>
        </p:sp>
        <p:sp>
          <p:nvSpPr>
            <p:cNvPr id="7" name="Rounded Rectangle 6"/>
            <p:cNvSpPr/>
            <p:nvPr/>
          </p:nvSpPr>
          <p:spPr>
            <a:xfrm>
              <a:off x="5257800" y="3733800"/>
              <a:ext cx="2286000" cy="9144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European or American Stock Exchange</a:t>
              </a:r>
              <a:endParaRPr lang="en-US" dirty="0">
                <a:solidFill>
                  <a:schemeClr val="tx1"/>
                </a:solidFill>
              </a:endParaRPr>
            </a:p>
          </p:txBody>
        </p:sp>
        <p:sp>
          <p:nvSpPr>
            <p:cNvPr id="8" name="Rounded Rectangle 7"/>
            <p:cNvSpPr/>
            <p:nvPr/>
          </p:nvSpPr>
          <p:spPr>
            <a:xfrm>
              <a:off x="838200" y="5791200"/>
              <a:ext cx="2286000" cy="6096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Overseas Investors</a:t>
              </a:r>
              <a:endParaRPr lang="en-US" dirty="0">
                <a:solidFill>
                  <a:schemeClr val="tx1"/>
                </a:solidFill>
              </a:endParaRPr>
            </a:p>
          </p:txBody>
        </p:sp>
        <p:cxnSp>
          <p:nvCxnSpPr>
            <p:cNvPr id="15" name="Straight Arrow Connector 14"/>
            <p:cNvCxnSpPr/>
            <p:nvPr/>
          </p:nvCxnSpPr>
          <p:spPr>
            <a:xfrm>
              <a:off x="3200400" y="1752600"/>
              <a:ext cx="1981200" cy="1588"/>
            </a:xfrm>
            <a:prstGeom prst="straightConnector1">
              <a:avLst/>
            </a:prstGeom>
            <a:ln w="25400">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124200" y="1295400"/>
              <a:ext cx="2057400" cy="369332"/>
            </a:xfrm>
            <a:prstGeom prst="rect">
              <a:avLst/>
            </a:prstGeom>
            <a:noFill/>
          </p:spPr>
          <p:txBody>
            <a:bodyPr wrap="square" rtlCol="0">
              <a:spAutoFit/>
            </a:bodyPr>
            <a:lstStyle/>
            <a:p>
              <a:r>
                <a:rPr lang="en-US" dirty="0" smtClean="0"/>
                <a:t>Underlying Shares</a:t>
              </a:r>
              <a:endParaRPr lang="en-US" dirty="0"/>
            </a:p>
          </p:txBody>
        </p:sp>
        <p:cxnSp>
          <p:nvCxnSpPr>
            <p:cNvPr id="17" name="Straight Arrow Connector 16"/>
            <p:cNvCxnSpPr/>
            <p:nvPr/>
          </p:nvCxnSpPr>
          <p:spPr>
            <a:xfrm>
              <a:off x="3200400" y="4114800"/>
              <a:ext cx="1981200" cy="1588"/>
            </a:xfrm>
            <a:prstGeom prst="straightConnector1">
              <a:avLst/>
            </a:prstGeom>
            <a:ln w="25400">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124200" y="3657600"/>
              <a:ext cx="2057400" cy="369332"/>
            </a:xfrm>
            <a:prstGeom prst="rect">
              <a:avLst/>
            </a:prstGeom>
            <a:noFill/>
          </p:spPr>
          <p:txBody>
            <a:bodyPr wrap="square" rtlCol="0">
              <a:spAutoFit/>
            </a:bodyPr>
            <a:lstStyle/>
            <a:p>
              <a:pPr algn="ctr"/>
              <a:r>
                <a:rPr lang="en-US" dirty="0" smtClean="0"/>
                <a:t>Listed on</a:t>
              </a:r>
              <a:endParaRPr lang="en-US" dirty="0"/>
            </a:p>
          </p:txBody>
        </p:sp>
        <p:cxnSp>
          <p:nvCxnSpPr>
            <p:cNvPr id="20" name="Straight Connector 19"/>
            <p:cNvCxnSpPr/>
            <p:nvPr/>
          </p:nvCxnSpPr>
          <p:spPr>
            <a:xfrm rot="5400000">
              <a:off x="723900" y="3029891"/>
              <a:ext cx="1295400" cy="1588"/>
            </a:xfrm>
            <a:prstGeom prst="line">
              <a:avLst/>
            </a:prstGeom>
            <a:ln w="25400"/>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1675606" y="3047206"/>
              <a:ext cx="1371600" cy="1588"/>
            </a:xfrm>
            <a:prstGeom prst="straightConnector1">
              <a:avLst/>
            </a:prstGeom>
            <a:ln w="25400" cmpd="sng">
              <a:prstDash val="sysDash"/>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1981994" y="5104606"/>
              <a:ext cx="1219200" cy="1588"/>
            </a:xfrm>
            <a:prstGeom prst="straightConnector1">
              <a:avLst/>
            </a:prstGeom>
            <a:ln w="25400" cmpd="sng">
              <a:prstDash val="sysDash"/>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flipH="1" flipV="1">
              <a:off x="838200" y="5104606"/>
              <a:ext cx="1219200" cy="1588"/>
            </a:xfrm>
            <a:prstGeom prst="straightConnector1">
              <a:avLst/>
            </a:prstGeom>
            <a:ln w="25400" cmpd="sng">
              <a:prstDash val="sysDash"/>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667000" y="4953000"/>
              <a:ext cx="1371600" cy="369332"/>
            </a:xfrm>
            <a:prstGeom prst="rect">
              <a:avLst/>
            </a:prstGeom>
            <a:noFill/>
          </p:spPr>
          <p:txBody>
            <a:bodyPr wrap="square" rtlCol="0">
              <a:spAutoFit/>
            </a:bodyPr>
            <a:lstStyle/>
            <a:p>
              <a:pPr algn="ctr"/>
              <a:r>
                <a:rPr lang="en-US" dirty="0" smtClean="0"/>
                <a:t>Dividend</a:t>
              </a:r>
              <a:endParaRPr lang="en-US" dirty="0"/>
            </a:p>
          </p:txBody>
        </p:sp>
        <p:sp>
          <p:nvSpPr>
            <p:cNvPr id="29" name="TextBox 28"/>
            <p:cNvSpPr txBox="1"/>
            <p:nvPr/>
          </p:nvSpPr>
          <p:spPr>
            <a:xfrm>
              <a:off x="152400" y="4876800"/>
              <a:ext cx="1371600" cy="369332"/>
            </a:xfrm>
            <a:prstGeom prst="rect">
              <a:avLst/>
            </a:prstGeom>
            <a:noFill/>
          </p:spPr>
          <p:txBody>
            <a:bodyPr wrap="square" rtlCol="0">
              <a:spAutoFit/>
            </a:bodyPr>
            <a:lstStyle/>
            <a:p>
              <a:pPr algn="ctr"/>
              <a:r>
                <a:rPr lang="en-US" dirty="0" smtClean="0"/>
                <a:t>Monies</a:t>
              </a:r>
              <a:endParaRPr lang="en-US" dirty="0"/>
            </a:p>
          </p:txBody>
        </p:sp>
        <p:sp>
          <p:nvSpPr>
            <p:cNvPr id="32" name="Rounded Rectangle 31"/>
            <p:cNvSpPr/>
            <p:nvPr/>
          </p:nvSpPr>
          <p:spPr>
            <a:xfrm>
              <a:off x="5181600" y="5334000"/>
              <a:ext cx="2286000" cy="914400"/>
            </a:xfrm>
            <a:prstGeom prst="roundRect">
              <a:avLst/>
            </a:prstGeom>
            <a:solidFill>
              <a:schemeClr val="accent4">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Euroclear</a:t>
              </a:r>
              <a:r>
                <a:rPr lang="en-US" dirty="0" smtClean="0">
                  <a:solidFill>
                    <a:schemeClr val="tx1"/>
                  </a:solidFill>
                </a:rPr>
                <a:t>/ </a:t>
              </a:r>
              <a:r>
                <a:rPr lang="en-US" dirty="0" err="1" smtClean="0">
                  <a:solidFill>
                    <a:schemeClr val="tx1"/>
                  </a:solidFill>
                </a:rPr>
                <a:t>Cedel</a:t>
              </a:r>
              <a:r>
                <a:rPr lang="en-US" dirty="0" smtClean="0">
                  <a:solidFill>
                    <a:schemeClr val="tx1"/>
                  </a:solidFill>
                </a:rPr>
                <a:t>/ Depository Trust Company</a:t>
              </a:r>
              <a:endParaRPr lang="en-US" dirty="0">
                <a:solidFill>
                  <a:schemeClr val="tx1"/>
                </a:solidFill>
              </a:endParaRPr>
            </a:p>
          </p:txBody>
        </p:sp>
        <p:cxnSp>
          <p:nvCxnSpPr>
            <p:cNvPr id="34" name="Elbow Connector 33"/>
            <p:cNvCxnSpPr/>
            <p:nvPr/>
          </p:nvCxnSpPr>
          <p:spPr>
            <a:xfrm>
              <a:off x="3221185" y="4267200"/>
              <a:ext cx="1808015"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105400" y="6324600"/>
              <a:ext cx="2362200" cy="369332"/>
            </a:xfrm>
            <a:prstGeom prst="rect">
              <a:avLst/>
            </a:prstGeom>
            <a:noFill/>
          </p:spPr>
          <p:txBody>
            <a:bodyPr wrap="square" rtlCol="0">
              <a:spAutoFit/>
            </a:bodyPr>
            <a:lstStyle/>
            <a:p>
              <a:pPr algn="ctr"/>
              <a:r>
                <a:rPr lang="en-US" dirty="0" smtClean="0"/>
                <a:t>Clearing House</a:t>
              </a:r>
              <a:endParaRPr lang="en-US"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239000" cy="670560"/>
          </a:xfrm>
        </p:spPr>
        <p:txBody>
          <a:bodyPr>
            <a:normAutofit fontScale="90000"/>
          </a:bodyPr>
          <a:lstStyle/>
          <a:p>
            <a:r>
              <a:rPr lang="en-US" sz="3200" dirty="0" smtClean="0">
                <a:solidFill>
                  <a:schemeClr val="accent1">
                    <a:lumMod val="50000"/>
                  </a:schemeClr>
                </a:solidFill>
              </a:rPr>
              <a:t>Foreign currency convertible bond</a:t>
            </a:r>
          </a:p>
        </p:txBody>
      </p:sp>
      <p:sp>
        <p:nvSpPr>
          <p:cNvPr id="3" name="Content Placeholder 2"/>
          <p:cNvSpPr>
            <a:spLocks noGrp="1"/>
          </p:cNvSpPr>
          <p:nvPr>
            <p:ph idx="1"/>
          </p:nvPr>
        </p:nvSpPr>
        <p:spPr>
          <a:xfrm>
            <a:off x="304800" y="990600"/>
            <a:ext cx="7772400" cy="5638800"/>
          </a:xfrm>
        </p:spPr>
        <p:txBody>
          <a:bodyPr>
            <a:noAutofit/>
          </a:bodyPr>
          <a:lstStyle/>
          <a:p>
            <a:pPr algn="just">
              <a:lnSpc>
                <a:spcPct val="134000"/>
              </a:lnSpc>
              <a:spcAft>
                <a:spcPts val="600"/>
              </a:spcAft>
            </a:pPr>
            <a:r>
              <a:rPr lang="en-US" sz="2100" dirty="0" smtClean="0"/>
              <a:t>Foreign Currency Convertible Bond is an equity linked debt security which can be converted into shares or into </a:t>
            </a:r>
            <a:r>
              <a:rPr lang="en-US" sz="2100" dirty="0" err="1" smtClean="0"/>
              <a:t>DRs.</a:t>
            </a:r>
            <a:endParaRPr lang="en-US" sz="2100" dirty="0" smtClean="0"/>
          </a:p>
          <a:p>
            <a:pPr algn="just">
              <a:lnSpc>
                <a:spcPct val="134000"/>
              </a:lnSpc>
              <a:spcAft>
                <a:spcPts val="600"/>
              </a:spcAft>
            </a:pPr>
            <a:r>
              <a:rPr lang="en-US" sz="2100" dirty="0" smtClean="0"/>
              <a:t>It is a foreign currency debt instrument that an Indian Company issues.</a:t>
            </a:r>
          </a:p>
          <a:p>
            <a:pPr algn="just">
              <a:lnSpc>
                <a:spcPct val="134000"/>
              </a:lnSpc>
              <a:spcAft>
                <a:spcPts val="600"/>
              </a:spcAft>
            </a:pPr>
            <a:r>
              <a:rPr lang="en-US" sz="2100" dirty="0" smtClean="0"/>
              <a:t>FCCBs are bonds which are convertible into underlying equity, shares of the company, at a predetermined price, at any time at the investor's option, but after 1-2 years after the issue. The maturity of bond can be </a:t>
            </a:r>
            <a:r>
              <a:rPr lang="en-US" sz="2100" dirty="0" err="1" smtClean="0"/>
              <a:t>upto</a:t>
            </a:r>
            <a:r>
              <a:rPr lang="en-US" sz="2100" dirty="0" smtClean="0"/>
              <a:t> 10-12 years and if the option to convert equity is not exercised, the bond is redeemed.</a:t>
            </a:r>
          </a:p>
          <a:p>
            <a:pPr algn="just">
              <a:lnSpc>
                <a:spcPct val="134000"/>
              </a:lnSpc>
              <a:spcAft>
                <a:spcPts val="600"/>
              </a:spcAft>
            </a:pPr>
            <a:r>
              <a:rPr lang="en-US" sz="2100" dirty="0" smtClean="0"/>
              <a:t>Most FCCB issues are listed at London or Luxembourg stock exchanges</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518160"/>
          </a:xfrm>
        </p:spPr>
        <p:txBody>
          <a:bodyPr>
            <a:normAutofit/>
          </a:bodyPr>
          <a:lstStyle/>
          <a:p>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endParaRPr lang="en-US" sz="2900" dirty="0" smtClean="0">
              <a:solidFill>
                <a:schemeClr val="accent1">
                  <a:lumMod val="50000"/>
                </a:schemeClr>
              </a:solidFill>
            </a:endParaRPr>
          </a:p>
        </p:txBody>
      </p:sp>
      <p:sp>
        <p:nvSpPr>
          <p:cNvPr id="3" name="Content Placeholder 2"/>
          <p:cNvSpPr>
            <a:spLocks noGrp="1"/>
          </p:cNvSpPr>
          <p:nvPr>
            <p:ph idx="1"/>
          </p:nvPr>
        </p:nvSpPr>
        <p:spPr>
          <a:xfrm>
            <a:off x="457200" y="990600"/>
            <a:ext cx="7543800" cy="5465136"/>
          </a:xfrm>
        </p:spPr>
        <p:txBody>
          <a:bodyPr>
            <a:normAutofit fontScale="92500" lnSpcReduction="10000"/>
          </a:bodyPr>
          <a:lstStyle/>
          <a:p>
            <a:pPr>
              <a:lnSpc>
                <a:spcPct val="150000"/>
              </a:lnSpc>
              <a:buNone/>
            </a:pPr>
            <a:r>
              <a:rPr lang="en-US" dirty="0" smtClean="0"/>
              <a:t>External Commercial Borrowings (ECBs) include: </a:t>
            </a:r>
          </a:p>
          <a:p>
            <a:pPr lvl="0">
              <a:lnSpc>
                <a:spcPct val="150000"/>
              </a:lnSpc>
            </a:pPr>
            <a:r>
              <a:rPr lang="en-US" dirty="0" smtClean="0"/>
              <a:t>Commercial bank loans; </a:t>
            </a:r>
          </a:p>
          <a:p>
            <a:pPr lvl="0">
              <a:lnSpc>
                <a:spcPct val="150000"/>
              </a:lnSpc>
            </a:pPr>
            <a:r>
              <a:rPr lang="en-US" dirty="0" smtClean="0"/>
              <a:t>Buyer's credit; </a:t>
            </a:r>
          </a:p>
          <a:p>
            <a:pPr lvl="0">
              <a:lnSpc>
                <a:spcPct val="150000"/>
              </a:lnSpc>
            </a:pPr>
            <a:r>
              <a:rPr lang="en-US" dirty="0" smtClean="0"/>
              <a:t>Supplier's credit; </a:t>
            </a:r>
          </a:p>
          <a:p>
            <a:pPr lvl="0">
              <a:lnSpc>
                <a:spcPct val="150000"/>
              </a:lnSpc>
            </a:pPr>
            <a:r>
              <a:rPr lang="en-US" dirty="0" smtClean="0"/>
              <a:t>Securitized instruments (floating rates notes and fixed rate bonds); </a:t>
            </a:r>
          </a:p>
          <a:p>
            <a:pPr lvl="0">
              <a:lnSpc>
                <a:spcPct val="150000"/>
              </a:lnSpc>
            </a:pPr>
            <a:r>
              <a:rPr lang="en-US" dirty="0" smtClean="0"/>
              <a:t>Credit from official export credit agencies; and </a:t>
            </a:r>
          </a:p>
          <a:p>
            <a:pPr>
              <a:lnSpc>
                <a:spcPct val="150000"/>
              </a:lnSpc>
            </a:pPr>
            <a:r>
              <a:rPr lang="en-US" dirty="0" smtClean="0"/>
              <a:t>Borrowings from Multilateral financial institutions such as international finance corporation, ADB, etc</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fontScale="70000" lnSpcReduction="20000"/>
          </a:bodyPr>
          <a:lstStyle/>
          <a:p>
            <a:pPr algn="just">
              <a:lnSpc>
                <a:spcPct val="150000"/>
              </a:lnSpc>
              <a:buNone/>
            </a:pPr>
            <a:r>
              <a:rPr lang="en-US" dirty="0" smtClean="0"/>
              <a:t>Eligible Borrowers:</a:t>
            </a:r>
          </a:p>
          <a:p>
            <a:pPr lvl="0" algn="just">
              <a:lnSpc>
                <a:spcPct val="170000"/>
              </a:lnSpc>
            </a:pPr>
            <a:r>
              <a:rPr lang="en-US" dirty="0" err="1" smtClean="0"/>
              <a:t>Corporates</a:t>
            </a:r>
            <a:r>
              <a:rPr lang="en-US" dirty="0" smtClean="0"/>
              <a:t> registered under the Companies Act except financial intermediaries (such as banks, financial institutions (</a:t>
            </a:r>
            <a:r>
              <a:rPr lang="en-US" dirty="0" err="1" smtClean="0"/>
              <a:t>Fls</a:t>
            </a:r>
            <a:r>
              <a:rPr lang="en-US" dirty="0" smtClean="0"/>
              <a:t>), housing finance companies and NBFCs) are eligible. Individuals, Trusts and Non-Profit making </a:t>
            </a:r>
            <a:r>
              <a:rPr lang="en-US" dirty="0" err="1" smtClean="0"/>
              <a:t>Organisations</a:t>
            </a:r>
            <a:r>
              <a:rPr lang="en-US" dirty="0" smtClean="0"/>
              <a:t> are not eligible to raise ECB. </a:t>
            </a:r>
          </a:p>
          <a:p>
            <a:pPr lvl="0" algn="just">
              <a:lnSpc>
                <a:spcPct val="170000"/>
              </a:lnSpc>
            </a:pPr>
            <a:r>
              <a:rPr lang="en-US" dirty="0" smtClean="0"/>
              <a:t>Non-Government </a:t>
            </a:r>
            <a:r>
              <a:rPr lang="en-US" dirty="0" err="1" smtClean="0"/>
              <a:t>Organisations</a:t>
            </a:r>
            <a:r>
              <a:rPr lang="en-US" dirty="0" smtClean="0"/>
              <a:t> (NGOs) engaged in micro finance activities are eligible to avail ECB. Such NGOs (</a:t>
            </a:r>
            <a:r>
              <a:rPr lang="en-US" dirty="0" err="1" smtClean="0"/>
              <a:t>i</a:t>
            </a:r>
            <a:r>
              <a:rPr lang="en-US" dirty="0" smtClean="0"/>
              <a:t>) should have a satisfactory borrowing relationship for at least 3 years with a scheduled commercial bank authorised to deal in foreign exchange and (ii) would require a certificate of due diligence on `fit and proper' status of the board/committee of management of the borrowing entity from the designated Authorised Dealer (AD) </a:t>
            </a:r>
          </a:p>
          <a:p>
            <a:pPr algn="just">
              <a:lnSpc>
                <a:spcPct val="150000"/>
              </a:lnSpc>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fontScale="70000" lnSpcReduction="20000"/>
          </a:bodyPr>
          <a:lstStyle/>
          <a:p>
            <a:pPr algn="just">
              <a:lnSpc>
                <a:spcPct val="150000"/>
              </a:lnSpc>
              <a:buNone/>
            </a:pPr>
            <a:r>
              <a:rPr lang="en-US" dirty="0" err="1" smtClean="0"/>
              <a:t>Recognised</a:t>
            </a:r>
            <a:r>
              <a:rPr lang="en-US" dirty="0" smtClean="0"/>
              <a:t> Lenders</a:t>
            </a:r>
          </a:p>
          <a:p>
            <a:pPr lvl="0" algn="just">
              <a:lnSpc>
                <a:spcPct val="170000"/>
              </a:lnSpc>
            </a:pPr>
            <a:r>
              <a:rPr lang="en-US" sz="2900" b="1" dirty="0" err="1" smtClean="0">
                <a:solidFill>
                  <a:srgbClr val="FF0000"/>
                </a:solidFill>
              </a:rPr>
              <a:t>Recognised</a:t>
            </a:r>
            <a:r>
              <a:rPr lang="en-US" sz="2900" b="1" dirty="0" smtClean="0">
                <a:solidFill>
                  <a:srgbClr val="FF0000"/>
                </a:solidFill>
              </a:rPr>
              <a:t> sources </a:t>
            </a:r>
            <a:r>
              <a:rPr lang="en-US" dirty="0" smtClean="0"/>
              <a:t>such as (</a:t>
            </a:r>
            <a:r>
              <a:rPr lang="en-US" dirty="0" err="1" smtClean="0"/>
              <a:t>i</a:t>
            </a:r>
            <a:r>
              <a:rPr lang="en-US" dirty="0" smtClean="0"/>
              <a:t>) international banks, (ii) international capital markets, (iii) multilateral financial institutions (such as IFC, ADB, CDC etc.,), (iv) export credit agencies, (v) suppliers of equipment, (vi) foreign collaborators and (vii) foreign equity holders etc.</a:t>
            </a:r>
          </a:p>
          <a:p>
            <a:pPr lvl="0" algn="just">
              <a:lnSpc>
                <a:spcPct val="170000"/>
              </a:lnSpc>
            </a:pPr>
            <a:endParaRPr lang="en-US" b="1" dirty="0" smtClean="0"/>
          </a:p>
          <a:p>
            <a:pPr lvl="0" algn="just">
              <a:lnSpc>
                <a:spcPct val="170000"/>
              </a:lnSpc>
            </a:pPr>
            <a:r>
              <a:rPr lang="en-US" sz="2900" b="1" dirty="0" smtClean="0">
                <a:solidFill>
                  <a:srgbClr val="FF0000"/>
                </a:solidFill>
              </a:rPr>
              <a:t>Overseas </a:t>
            </a:r>
            <a:r>
              <a:rPr lang="en-US" sz="2900" b="1" dirty="0" err="1" smtClean="0">
                <a:solidFill>
                  <a:srgbClr val="FF0000"/>
                </a:solidFill>
              </a:rPr>
              <a:t>organisations</a:t>
            </a:r>
            <a:r>
              <a:rPr lang="en-US" sz="2900" b="1" dirty="0" smtClean="0">
                <a:solidFill>
                  <a:srgbClr val="FF0000"/>
                </a:solidFill>
              </a:rPr>
              <a:t> and Individual Lender </a:t>
            </a:r>
            <a:r>
              <a:rPr lang="en-US" dirty="0" smtClean="0"/>
              <a:t>planning to extend ECB would have to furnish a certificate of due diligence from an overseas bank or </a:t>
            </a:r>
            <a:r>
              <a:rPr lang="en-US" dirty="0" err="1" smtClean="0"/>
              <a:t>reconised</a:t>
            </a:r>
            <a:r>
              <a:rPr lang="en-US" dirty="0" smtClean="0"/>
              <a:t> AD. Certificate of Due Diligence comprise of facts    (</a:t>
            </a:r>
            <a:r>
              <a:rPr lang="en-US" dirty="0" err="1" smtClean="0"/>
              <a:t>i</a:t>
            </a:r>
            <a:r>
              <a:rPr lang="en-US" dirty="0" smtClean="0"/>
              <a:t>) that the lender maintains an account with the bank for at least a period of two years, (ii) that the lending entity is </a:t>
            </a:r>
            <a:r>
              <a:rPr lang="en-US" dirty="0" err="1" smtClean="0"/>
              <a:t>organised</a:t>
            </a:r>
            <a:r>
              <a:rPr lang="en-US" dirty="0" smtClean="0"/>
              <a:t> as per the local law and held in good esteem by the business/local community and (iii) that there is no criminal action pending against it.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fontScale="85000" lnSpcReduction="20000"/>
          </a:bodyPr>
          <a:lstStyle/>
          <a:p>
            <a:pPr lvl="0">
              <a:buNone/>
            </a:pPr>
            <a:r>
              <a:rPr lang="en-US" b="1" dirty="0" smtClean="0">
                <a:solidFill>
                  <a:srgbClr val="FF0000"/>
                </a:solidFill>
              </a:rPr>
              <a:t>Amount and Maturity </a:t>
            </a:r>
            <a:endParaRPr lang="en-US" dirty="0" smtClean="0">
              <a:solidFill>
                <a:srgbClr val="FF0000"/>
              </a:solidFill>
            </a:endParaRPr>
          </a:p>
          <a:p>
            <a:pPr lvl="0" algn="just">
              <a:lnSpc>
                <a:spcPct val="150000"/>
              </a:lnSpc>
            </a:pPr>
            <a:r>
              <a:rPr lang="en-US" dirty="0" smtClean="0"/>
              <a:t>ECB up to USD 20 million or equivalent with minimum average maturity of three years </a:t>
            </a:r>
          </a:p>
          <a:p>
            <a:pPr lvl="0" algn="just">
              <a:lnSpc>
                <a:spcPct val="150000"/>
              </a:lnSpc>
            </a:pPr>
            <a:r>
              <a:rPr lang="en-US" dirty="0" smtClean="0"/>
              <a:t>ECB above USD 20 million and up to USD 500 million or equivalent with minimum average maturity of five years </a:t>
            </a:r>
          </a:p>
          <a:p>
            <a:pPr lvl="0" algn="just">
              <a:lnSpc>
                <a:spcPct val="150000"/>
              </a:lnSpc>
            </a:pPr>
            <a:r>
              <a:rPr lang="en-US" dirty="0" smtClean="0"/>
              <a:t>The maximum amount of ECB which can be raised by a corporate is USD 500 million during a financial year. </a:t>
            </a:r>
          </a:p>
          <a:p>
            <a:pPr lvl="0" algn="just">
              <a:lnSpc>
                <a:spcPct val="150000"/>
              </a:lnSpc>
            </a:pPr>
            <a:r>
              <a:rPr lang="en-US" dirty="0" smtClean="0"/>
              <a:t>NGOs engaged in micro finance activities can raise ECB up to USD 5 million during a financial year. </a:t>
            </a:r>
          </a:p>
          <a:p>
            <a:pPr lvl="0" algn="just">
              <a:lnSpc>
                <a:spcPct val="150000"/>
              </a:lnSpc>
            </a:pPr>
            <a:r>
              <a:rPr lang="en-US" dirty="0" smtClean="0"/>
              <a:t>ECB up to USD 20 million can have call/put option provided the minimum average maturity of 3 years is complied before exercising call/put option.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fontScale="85000" lnSpcReduction="10000"/>
          </a:bodyPr>
          <a:lstStyle/>
          <a:p>
            <a:pPr>
              <a:buNone/>
            </a:pPr>
            <a:r>
              <a:rPr lang="en-US" b="1" dirty="0" smtClean="0">
                <a:solidFill>
                  <a:srgbClr val="FF0000"/>
                </a:solidFill>
              </a:rPr>
              <a:t>All-in-cost ceilings </a:t>
            </a:r>
            <a:endParaRPr lang="en-US" dirty="0" smtClean="0">
              <a:solidFill>
                <a:srgbClr val="FF0000"/>
              </a:solidFill>
            </a:endParaRPr>
          </a:p>
          <a:p>
            <a:pPr algn="just">
              <a:lnSpc>
                <a:spcPct val="150000"/>
              </a:lnSpc>
            </a:pPr>
            <a:r>
              <a:rPr lang="en-US" dirty="0" smtClean="0"/>
              <a:t>All-in-cost includes rate of interest, other fees and expenses in foreign currency except commitment fee, pre-payment fee, and fees payable in Indian Rupees. Moreover, the payment of withholding tax in Indian Rupees is excluded for calculating the all-</a:t>
            </a:r>
            <a:r>
              <a:rPr lang="en-US" dirty="0" err="1" smtClean="0"/>
              <a:t>incost</a:t>
            </a:r>
            <a:r>
              <a:rPr lang="en-US" dirty="0" smtClean="0"/>
              <a:t>. </a:t>
            </a:r>
          </a:p>
          <a:p>
            <a:pPr algn="just">
              <a:lnSpc>
                <a:spcPct val="150000"/>
              </a:lnSpc>
            </a:pPr>
            <a:r>
              <a:rPr lang="en-US" dirty="0" smtClean="0"/>
              <a:t>The all-in-cost ceilings for ECB are indicated from time to time. The following ceilings are valid till reviewed.</a:t>
            </a:r>
          </a:p>
          <a:p>
            <a:pPr algn="just">
              <a:lnSpc>
                <a:spcPct val="150000"/>
              </a:lnSpc>
              <a:buNone/>
            </a:pPr>
            <a:r>
              <a:rPr lang="en-US" sz="2100" dirty="0" smtClean="0"/>
              <a:t>	</a:t>
            </a:r>
            <a:r>
              <a:rPr lang="en-US" sz="2100" dirty="0" smtClean="0">
                <a:solidFill>
                  <a:srgbClr val="FF0000"/>
                </a:solidFill>
              </a:rPr>
              <a:t>Average Maturity Period	 All-in-cost 	Ceilings over 6 month LIBOR* </a:t>
            </a:r>
          </a:p>
          <a:p>
            <a:pPr algn="just">
              <a:lnSpc>
                <a:spcPct val="150000"/>
              </a:lnSpc>
              <a:buNone/>
            </a:pPr>
            <a:r>
              <a:rPr lang="en-US" sz="2100" dirty="0" smtClean="0">
                <a:solidFill>
                  <a:srgbClr val="FF0000"/>
                </a:solidFill>
              </a:rPr>
              <a:t>	Three years and up to five years		200 basis points</a:t>
            </a:r>
          </a:p>
          <a:p>
            <a:pPr algn="just">
              <a:lnSpc>
                <a:spcPct val="150000"/>
              </a:lnSpc>
              <a:buNone/>
            </a:pPr>
            <a:r>
              <a:rPr lang="en-US" sz="2100" dirty="0" smtClean="0">
                <a:solidFill>
                  <a:srgbClr val="FF0000"/>
                </a:solidFill>
              </a:rPr>
              <a:t>	More than five years			350 basis points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fontScale="40000" lnSpcReduction="20000"/>
          </a:bodyPr>
          <a:lstStyle/>
          <a:p>
            <a:pPr>
              <a:buNone/>
            </a:pPr>
            <a:r>
              <a:rPr lang="en-US" sz="6000" b="1" dirty="0" smtClean="0">
                <a:solidFill>
                  <a:srgbClr val="FF0000"/>
                </a:solidFill>
              </a:rPr>
              <a:t>End-use</a:t>
            </a:r>
            <a:r>
              <a:rPr lang="en-US" sz="6000" b="1" dirty="0" smtClean="0"/>
              <a:t> </a:t>
            </a:r>
            <a:endParaRPr lang="en-US" sz="6000" dirty="0" smtClean="0"/>
          </a:p>
          <a:p>
            <a:pPr lvl="0" algn="just">
              <a:lnSpc>
                <a:spcPct val="170000"/>
              </a:lnSpc>
              <a:spcBef>
                <a:spcPts val="0"/>
              </a:spcBef>
            </a:pPr>
            <a:r>
              <a:rPr lang="en-US" sz="4000" dirty="0" smtClean="0"/>
              <a:t>ECB can be raised only for investment (such as import of capital goods, new projects, modernization/expansion of existing production units) in real sector industrial sector including small and medium enterprises(SME) and infrastructure sector - in India. Infrastructure sector is defined as (</a:t>
            </a:r>
            <a:r>
              <a:rPr lang="en-US" sz="4000" dirty="0" err="1" smtClean="0"/>
              <a:t>i</a:t>
            </a:r>
            <a:r>
              <a:rPr lang="en-US" sz="4000" dirty="0" smtClean="0"/>
              <a:t>) power, (ii) telecommunication, (iii) railways, (iv) road including bridges, (v) ports, (vi) industrial parks and (vii) urban infrastructure (water supply, sanitation and sewage projects); </a:t>
            </a:r>
          </a:p>
          <a:p>
            <a:pPr lvl="0" algn="just">
              <a:lnSpc>
                <a:spcPct val="170000"/>
              </a:lnSpc>
              <a:spcBef>
                <a:spcPts val="0"/>
              </a:spcBef>
            </a:pPr>
            <a:r>
              <a:rPr lang="en-US" sz="4000" dirty="0" smtClean="0"/>
              <a:t>ECB proceeds can be </a:t>
            </a:r>
            <a:r>
              <a:rPr lang="en-US" sz="4000" dirty="0" err="1" smtClean="0"/>
              <a:t>utilised</a:t>
            </a:r>
            <a:r>
              <a:rPr lang="en-US" sz="4000" dirty="0" smtClean="0"/>
              <a:t> for overseas direct investment in Joint Ventures (JV)/Wholly Owned Subsidiaries (WOS) subject to the existing guidelines on Indian Direct Investment in JV/WOS abroad. </a:t>
            </a:r>
          </a:p>
          <a:p>
            <a:pPr lvl="0" algn="just">
              <a:lnSpc>
                <a:spcPct val="170000"/>
              </a:lnSpc>
              <a:spcBef>
                <a:spcPts val="0"/>
              </a:spcBef>
            </a:pPr>
            <a:r>
              <a:rPr lang="en-US" sz="4000" dirty="0" err="1" smtClean="0"/>
              <a:t>Utilisation</a:t>
            </a:r>
            <a:r>
              <a:rPr lang="en-US" sz="4000" dirty="0" smtClean="0"/>
              <a:t> of ECB proceeds is permitted in the first stage acquisition of shares in the disinvestment process and also in the mandatory second stage offer to the public under the Government's disinvestment </a:t>
            </a:r>
            <a:r>
              <a:rPr lang="en-US" sz="4000" dirty="0" err="1" smtClean="0"/>
              <a:t>programme</a:t>
            </a:r>
            <a:r>
              <a:rPr lang="en-US" sz="4000" dirty="0" smtClean="0"/>
              <a:t> of PSU shares. </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62000"/>
          </a:xfrm>
        </p:spPr>
        <p:txBody>
          <a:bodyPr>
            <a:normAutofit fontScale="90000"/>
          </a:bodyPr>
          <a:lstStyle/>
          <a:p>
            <a:pPr algn="ctr"/>
            <a:r>
              <a:rPr lang="en-US" sz="2900" dirty="0" smtClean="0">
                <a:solidFill>
                  <a:schemeClr val="accent1">
                    <a:lumMod val="50000"/>
                  </a:schemeClr>
                </a:solidFill>
              </a:rPr>
              <a:t>External Commercial </a:t>
            </a:r>
            <a:r>
              <a:rPr lang="en-US" sz="2900" dirty="0" err="1" smtClean="0">
                <a:solidFill>
                  <a:schemeClr val="accent1">
                    <a:lumMod val="50000"/>
                  </a:schemeClr>
                </a:solidFill>
              </a:rPr>
              <a:t>borroowings</a:t>
            </a:r>
            <a:r>
              <a:rPr lang="en-US" sz="2900" dirty="0" smtClean="0">
                <a:solidFill>
                  <a:schemeClr val="accent1">
                    <a:lumMod val="50000"/>
                  </a:schemeClr>
                </a:solidFill>
              </a:rPr>
              <a:t/>
            </a:r>
            <a:br>
              <a:rPr lang="en-US" sz="2900" dirty="0" smtClean="0">
                <a:solidFill>
                  <a:schemeClr val="accent1">
                    <a:lumMod val="50000"/>
                  </a:schemeClr>
                </a:solidFill>
              </a:rPr>
            </a:br>
            <a:r>
              <a:rPr lang="en-US" sz="2900" dirty="0" smtClean="0">
                <a:solidFill>
                  <a:schemeClr val="accent1">
                    <a:lumMod val="50000"/>
                  </a:schemeClr>
                </a:solidFill>
              </a:rPr>
              <a:t>(automatic Route)</a:t>
            </a:r>
          </a:p>
        </p:txBody>
      </p:sp>
      <p:sp>
        <p:nvSpPr>
          <p:cNvPr id="3" name="Content Placeholder 2"/>
          <p:cNvSpPr>
            <a:spLocks noGrp="1"/>
          </p:cNvSpPr>
          <p:nvPr>
            <p:ph idx="1"/>
          </p:nvPr>
        </p:nvSpPr>
        <p:spPr>
          <a:xfrm>
            <a:off x="228600" y="990600"/>
            <a:ext cx="7924800" cy="5715000"/>
          </a:xfrm>
        </p:spPr>
        <p:txBody>
          <a:bodyPr>
            <a:normAutofit/>
          </a:bodyPr>
          <a:lstStyle/>
          <a:p>
            <a:pPr>
              <a:buNone/>
            </a:pPr>
            <a:r>
              <a:rPr lang="en-US" sz="2800" b="1" dirty="0" smtClean="0">
                <a:solidFill>
                  <a:srgbClr val="FF0000"/>
                </a:solidFill>
              </a:rPr>
              <a:t>End-use</a:t>
            </a:r>
            <a:r>
              <a:rPr lang="en-US" sz="2800" b="1" dirty="0" smtClean="0"/>
              <a:t> </a:t>
            </a:r>
            <a:endParaRPr lang="en-US" sz="2800" dirty="0" smtClean="0"/>
          </a:p>
          <a:p>
            <a:pPr lvl="0">
              <a:lnSpc>
                <a:spcPct val="150000"/>
              </a:lnSpc>
            </a:pPr>
            <a:r>
              <a:rPr lang="en-US" sz="1600" dirty="0" smtClean="0"/>
              <a:t>NGOs engaged in micro finance activities may </a:t>
            </a:r>
            <a:r>
              <a:rPr lang="en-US" sz="1600" dirty="0" err="1" smtClean="0"/>
              <a:t>utilise</a:t>
            </a:r>
            <a:r>
              <a:rPr lang="en-US" sz="1600" dirty="0" smtClean="0"/>
              <a:t> ECB proceeds for lending to self-help groups or for micro-credit or for </a:t>
            </a:r>
            <a:r>
              <a:rPr lang="en-US" sz="1600" dirty="0" err="1" smtClean="0"/>
              <a:t>bonafide</a:t>
            </a:r>
            <a:r>
              <a:rPr lang="en-US" sz="1600" dirty="0" smtClean="0"/>
              <a:t> micro finance activity including capacity building.</a:t>
            </a:r>
          </a:p>
          <a:p>
            <a:pPr lvl="0">
              <a:lnSpc>
                <a:spcPct val="150000"/>
              </a:lnSpc>
            </a:pPr>
            <a:r>
              <a:rPr lang="en-US" sz="1600" dirty="0" err="1" smtClean="0"/>
              <a:t>Utilisation</a:t>
            </a:r>
            <a:r>
              <a:rPr lang="en-US" sz="1600" dirty="0" smtClean="0"/>
              <a:t> of ECB proceeds is not permitted for on-lending or investment in capital market or acquiring a company (or a part thereof) in India by a corporate. </a:t>
            </a:r>
          </a:p>
          <a:p>
            <a:pPr lvl="0">
              <a:lnSpc>
                <a:spcPct val="150000"/>
              </a:lnSpc>
            </a:pPr>
            <a:r>
              <a:rPr lang="en-US" sz="1600" dirty="0" err="1" smtClean="0"/>
              <a:t>Utilisation</a:t>
            </a:r>
            <a:r>
              <a:rPr lang="en-US" sz="1600" dirty="0" smtClean="0"/>
              <a:t> of ECB proceeds is not permitted in real estate. The term `real estate' excludes development of integrated township as defined by Ministry of Commerce and Industry, Department of Industrial Policy and Promotion.</a:t>
            </a:r>
          </a:p>
          <a:p>
            <a:pPr>
              <a:lnSpc>
                <a:spcPct val="150000"/>
              </a:lnSpc>
            </a:pPr>
            <a:r>
              <a:rPr lang="en-US" sz="1600" dirty="0" smtClean="0"/>
              <a:t>End-uses of ECB for working capital, general corporate purpose and repayment of existing Rupee loans are not permitted.</a:t>
            </a:r>
            <a:endParaRPr lang="en-US" sz="1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370</TotalTime>
  <Words>1470</Words>
  <Application>Microsoft Office PowerPoint</Application>
  <PresentationFormat>On-screen Show (4:3)</PresentationFormat>
  <Paragraphs>79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Opulent</vt:lpstr>
      <vt:lpstr>Management of Long term International financing </vt:lpstr>
      <vt:lpstr>Raising the long term funds in international market</vt:lpstr>
      <vt:lpstr>Raising the long term funds in international market</vt:lpstr>
      <vt:lpstr>GDR ( Global Depository receipts)</vt:lpstr>
      <vt:lpstr>ADR ( American Depository receipts)</vt:lpstr>
      <vt:lpstr>ADR ( American Depository receipts)</vt:lpstr>
      <vt:lpstr>Issuing mechanism of adr/gdr</vt:lpstr>
      <vt:lpstr>Foreign currency convertible bond</vt:lpstr>
      <vt:lpstr>External Commercial borroowings</vt:lpstr>
      <vt:lpstr>External Commercial borroowings (automatic Route)</vt:lpstr>
      <vt:lpstr>External Commercial borroowings (automatic Route)</vt:lpstr>
      <vt:lpstr>External Commercial borroowings (automatic Route)</vt:lpstr>
      <vt:lpstr>External Commercial borroowings (automatic Route)</vt:lpstr>
      <vt:lpstr>External Commercial borroowings (automatic Route)</vt:lpstr>
      <vt:lpstr>External Commercial borroowings (automatic Route)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SIR</dc:creator>
  <cp:lastModifiedBy>PC18</cp:lastModifiedBy>
  <cp:revision>61</cp:revision>
  <dcterms:created xsi:type="dcterms:W3CDTF">2012-03-17T02:30:28Z</dcterms:created>
  <dcterms:modified xsi:type="dcterms:W3CDTF">2017-11-15T11:23:55Z</dcterms:modified>
</cp:coreProperties>
</file>